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9" r:id="rId2"/>
    <p:sldId id="401" r:id="rId3"/>
    <p:sldId id="385" r:id="rId4"/>
    <p:sldId id="403" r:id="rId5"/>
    <p:sldId id="303" r:id="rId6"/>
    <p:sldId id="404" r:id="rId7"/>
    <p:sldId id="391" r:id="rId8"/>
    <p:sldId id="379" r:id="rId9"/>
    <p:sldId id="380" r:id="rId10"/>
    <p:sldId id="381" r:id="rId11"/>
    <p:sldId id="382" r:id="rId12"/>
    <p:sldId id="383" r:id="rId13"/>
    <p:sldId id="384" r:id="rId14"/>
    <p:sldId id="271" r:id="rId15"/>
    <p:sldId id="289" r:id="rId16"/>
    <p:sldId id="272" r:id="rId17"/>
    <p:sldId id="273" r:id="rId18"/>
    <p:sldId id="274" r:id="rId19"/>
    <p:sldId id="275" r:id="rId20"/>
    <p:sldId id="402" r:id="rId21"/>
    <p:sldId id="276" r:id="rId22"/>
    <p:sldId id="390" r:id="rId23"/>
    <p:sldId id="277" r:id="rId24"/>
    <p:sldId id="278" r:id="rId25"/>
    <p:sldId id="392" r:id="rId26"/>
    <p:sldId id="290" r:id="rId27"/>
    <p:sldId id="279" r:id="rId28"/>
    <p:sldId id="394" r:id="rId29"/>
    <p:sldId id="281" r:id="rId30"/>
    <p:sldId id="280" r:id="rId31"/>
    <p:sldId id="395" r:id="rId32"/>
    <p:sldId id="282" r:id="rId33"/>
    <p:sldId id="283" r:id="rId34"/>
    <p:sldId id="284" r:id="rId35"/>
    <p:sldId id="285" r:id="rId36"/>
    <p:sldId id="291" r:id="rId37"/>
    <p:sldId id="292" r:id="rId38"/>
    <p:sldId id="293" r:id="rId39"/>
    <p:sldId id="294" r:id="rId40"/>
    <p:sldId id="396" r:id="rId41"/>
    <p:sldId id="286" r:id="rId42"/>
    <p:sldId id="397" r:id="rId43"/>
    <p:sldId id="288" r:id="rId44"/>
    <p:sldId id="287" r:id="rId45"/>
    <p:sldId id="297" r:id="rId46"/>
    <p:sldId id="295" r:id="rId47"/>
    <p:sldId id="296" r:id="rId48"/>
    <p:sldId id="301" r:id="rId49"/>
    <p:sldId id="299" r:id="rId50"/>
    <p:sldId id="300" r:id="rId51"/>
    <p:sldId id="302" r:id="rId52"/>
    <p:sldId id="307" r:id="rId5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3A"/>
    <a:srgbClr val="064339"/>
    <a:srgbClr val="18453B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/>
    <p:restoredTop sz="94789"/>
  </p:normalViewPr>
  <p:slideViewPr>
    <p:cSldViewPr snapToGrid="0" snapToObjects="1" showGuides="1">
      <p:cViewPr varScale="1">
        <p:scale>
          <a:sx n="117" d="100"/>
          <a:sy n="117" d="100"/>
        </p:scale>
        <p:origin x="1072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252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5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4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7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7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 dirty="0"/>
              <a:t>Yuying Xie (xyy@msu.edu)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1/10/23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0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6318456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0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  <p:sldLayoutId id="2147483699" r:id="rId6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981566" y="2467043"/>
            <a:ext cx="505060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000" b="1" dirty="0"/>
              <a:t>Module 1: Statistical Learning</a:t>
            </a:r>
            <a:endParaRPr lang="es-CO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642689" y="3133976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64339"/>
                </a:solidFill>
              </a:rPr>
              <a:t>Lecture 2</a:t>
            </a:r>
          </a:p>
          <a:p>
            <a:pPr algn="ctr"/>
            <a:r>
              <a:rPr lang="en-US" altLang="zh-CN" dirty="0">
                <a:solidFill>
                  <a:srgbClr val="064339"/>
                </a:solidFill>
              </a:rPr>
              <a:t>Jan 11th</a:t>
            </a:r>
            <a:r>
              <a:rPr lang="en-US" dirty="0">
                <a:solidFill>
                  <a:srgbClr val="064339"/>
                </a:solidFill>
              </a:rPr>
              <a:t>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10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877" t="11258"/>
          <a:stretch/>
        </p:blipFill>
        <p:spPr>
          <a:xfrm>
            <a:off x="1219200" y="2677885"/>
            <a:ext cx="7531736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214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3753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85445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84962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61175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35749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41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772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28015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11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10225" t="11258"/>
          <a:stretch/>
        </p:blipFill>
        <p:spPr>
          <a:xfrm>
            <a:off x="1248229" y="2677885"/>
            <a:ext cx="7502707" cy="2863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598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8137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098290" y="420433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093460" y="421005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85559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601336" y="320675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156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52399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12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65" t="10808"/>
          <a:stretch/>
        </p:blipFill>
        <p:spPr>
          <a:xfrm>
            <a:off x="1226457" y="2663371"/>
            <a:ext cx="7524479" cy="2878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1405" y="350456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06796" y="350456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4323715" y="4213226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6318885" y="4218941"/>
            <a:ext cx="436880" cy="546735"/>
          </a:xfrm>
          <a:prstGeom prst="down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081020" y="460692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826761" y="3215641"/>
            <a:ext cx="545465" cy="258445"/>
          </a:xfrm>
          <a:prstGeom prst="leftArrow">
            <a:avLst/>
          </a:prstGeom>
          <a:solidFill>
            <a:srgbClr val="0073CB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96990" y="2820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749415" y="482219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Sales of a product in 200 different markets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Expense on </a:t>
            </a:r>
            <a:r>
              <a:rPr lang="en-US" dirty="0">
                <a:solidFill>
                  <a:srgbClr val="FF0000"/>
                </a:solidFill>
              </a:rPr>
              <a:t>TV</a:t>
            </a:r>
            <a:r>
              <a:rPr lang="en-US" dirty="0">
                <a:solidFill>
                  <a:srgbClr val="064339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radio</a:t>
            </a:r>
            <a:r>
              <a:rPr lang="en-US" dirty="0">
                <a:solidFill>
                  <a:srgbClr val="064339"/>
                </a:solidFill>
              </a:rPr>
              <a:t>, and </a:t>
            </a:r>
            <a:r>
              <a:rPr lang="en-US" dirty="0">
                <a:solidFill>
                  <a:srgbClr val="FF0000"/>
                </a:solidFill>
              </a:rPr>
              <a:t>newspaper</a:t>
            </a:r>
            <a:r>
              <a:rPr lang="en-US" dirty="0">
                <a:solidFill>
                  <a:srgbClr val="064339"/>
                </a:solidFill>
              </a:rPr>
              <a:t> in these markets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Sale-Advertising 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24DD-BDFF-46D4-BC5E-F12F9B11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7" y="2386353"/>
            <a:ext cx="7040880" cy="34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206326" y="666806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488833"/>
            <a:ext cx="7391400" cy="18663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can you do for the data?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Can we predict Sales using the three expenses?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E7A73-C155-4935-99D2-758FFA3E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19" y="2971800"/>
            <a:ext cx="6410846" cy="31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206326" y="666806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931987"/>
            <a:ext cx="7391400" cy="37513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We wish to predict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 sale</a:t>
            </a:r>
            <a:r>
              <a:rPr lang="en-US" sz="1800" dirty="0">
                <a:latin typeface="Calibri" pitchFamily="34" charset="0"/>
              </a:rPr>
              <a:t>. We refer it to be the response  </a:t>
            </a:r>
            <a:r>
              <a:rPr lang="en-US" sz="1800" b="1" i="1" dirty="0">
                <a:solidFill>
                  <a:srgbClr val="0C533A"/>
                </a:solidFill>
                <a:latin typeface="Calibri" pitchFamily="34" charset="0"/>
              </a:rPr>
              <a:t>Y</a:t>
            </a: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TV</a:t>
            </a:r>
            <a:r>
              <a:rPr lang="en-US" altLang="zh-CN" sz="1800" dirty="0">
                <a:latin typeface="Calibri" pitchFamily="34" charset="0"/>
              </a:rPr>
              <a:t> is a feature (input) which we can control. We denote it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1</a:t>
            </a:r>
            <a:r>
              <a:rPr lang="en-US" altLang="zh-CN" sz="1800" dirty="0">
                <a:latin typeface="Calibri" pitchFamily="34" charset="0"/>
              </a:rPr>
              <a:t>. Similarly, </a:t>
            </a:r>
            <a:r>
              <a:rPr lang="en-US" altLang="zh-CN" sz="1800" dirty="0">
                <a:solidFill>
                  <a:srgbClr val="0C533A"/>
                </a:solidFill>
                <a:latin typeface="Calibri" pitchFamily="34" charset="0"/>
              </a:rPr>
              <a:t>Radio</a:t>
            </a:r>
            <a:r>
              <a:rPr lang="en-US" altLang="zh-CN" sz="1800" dirty="0">
                <a:latin typeface="Calibri" pitchFamily="34" charset="0"/>
              </a:rPr>
              <a:t> as 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X</a:t>
            </a:r>
            <a:r>
              <a:rPr lang="en-US" altLang="zh-CN" sz="1800" b="1" baseline="-25000" dirty="0">
                <a:solidFill>
                  <a:srgbClr val="0C533A"/>
                </a:solidFill>
                <a:latin typeface="Calibri" pitchFamily="34" charset="0"/>
              </a:rPr>
              <a:t>2</a:t>
            </a:r>
            <a:r>
              <a:rPr lang="en-US" altLang="zh-CN" sz="1800" b="1" dirty="0">
                <a:solidFill>
                  <a:srgbClr val="0C533A"/>
                </a:solidFill>
                <a:latin typeface="Calibri" pitchFamily="34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alibri" pitchFamily="34" charset="0"/>
              </a:rPr>
              <a:t>,and so on.</a:t>
            </a:r>
            <a:r>
              <a:rPr lang="en-US" sz="1800" dirty="0">
                <a:latin typeface="Calibri" pitchFamily="34" charset="0"/>
              </a:rPr>
              <a:t>  We can refer to the input vector collectively as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>
              <a:latin typeface="Calibri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>
                <a:latin typeface="Calibri" pitchFamily="34" charset="0"/>
              </a:rPr>
              <a:t>Now we can write our model as       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                               </a:t>
            </a:r>
            <a:r>
              <a:rPr lang="en-US" sz="1800" i="1" dirty="0">
                <a:latin typeface="Calibri" pitchFamily="34" charset="0"/>
              </a:rPr>
              <a:t>                        </a:t>
            </a:r>
            <a:r>
              <a:rPr lang="en-US" sz="1800" dirty="0">
                <a:latin typeface="Calibri" pitchFamily="34" charset="0"/>
              </a:rPr>
              <a:t> </a:t>
            </a:r>
            <a:r>
              <a:rPr lang="en-US" altLang="zh-CN" sz="1800" dirty="0">
                <a:latin typeface="Calibri" pitchFamily="34" charset="0"/>
              </a:rPr>
              <a:t>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sz="1800" dirty="0">
                <a:latin typeface="Calibri" pitchFamily="34" charset="0"/>
              </a:rPr>
              <a:t>                                                        Y  =   </a:t>
            </a:r>
            <a:r>
              <a:rPr lang="en-US" altLang="zh-CN" sz="1800" i="1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sz="1800" dirty="0">
                <a:latin typeface="Calibri" pitchFamily="34" charset="0"/>
              </a:rPr>
              <a:t>(X) + </a:t>
            </a:r>
            <a:r>
              <a:rPr lang="el-GR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endParaRPr lang="en-US" sz="1800" i="1" dirty="0">
              <a:latin typeface="Calibri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Calibri" pitchFamily="34" charset="0"/>
              </a:rPr>
              <a:t>Here </a:t>
            </a:r>
            <a:r>
              <a:rPr lang="en-US" sz="1800" i="1" dirty="0">
                <a:solidFill>
                  <a:srgbClr val="FF0000"/>
                </a:solidFill>
                <a:latin typeface="Calibri" pitchFamily="34" charset="0"/>
              </a:rPr>
              <a:t>f </a:t>
            </a:r>
            <a:r>
              <a:rPr lang="en-US" sz="1800" dirty="0">
                <a:latin typeface="Calibri" pitchFamily="34" charset="0"/>
              </a:rPr>
              <a:t>is some fixed but unknown function.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C1CF2-4008-4C3E-8B4F-599BD014F26F}"/>
              </a:ext>
            </a:extLst>
          </p:cNvPr>
          <p:cNvSpPr txBox="1">
            <a:spLocks/>
          </p:cNvSpPr>
          <p:nvPr/>
        </p:nvSpPr>
        <p:spPr>
          <a:xfrm>
            <a:off x="304800" y="-7033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A5269-D149-4C3D-97CA-AEA23313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41" y="2403770"/>
            <a:ext cx="1644455" cy="122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4198D-FAC3-4AF5-AC35-E893167E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999" y="2807678"/>
            <a:ext cx="2052842" cy="1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248528" y="0"/>
            <a:ext cx="7784124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Errors in Machine Learning: World is Noisy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81000" y="2976197"/>
            <a:ext cx="8229600" cy="22010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World is too complex to model precisely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Measurement error may not be avoidable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features are not captured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error is where the statistics kicks in. Confidence interval,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809F9-7E47-4A51-924C-882A061B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9" y="1023478"/>
            <a:ext cx="409632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1C617-289A-4703-B372-C0FAF194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2" y="1726379"/>
            <a:ext cx="7643446" cy="2402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972AD-3415-4DC3-9D82-65DFA21C5A18}"/>
              </a:ext>
            </a:extLst>
          </p:cNvPr>
          <p:cNvSpPr txBox="1"/>
          <p:nvPr/>
        </p:nvSpPr>
        <p:spPr>
          <a:xfrm>
            <a:off x="2208628" y="2433907"/>
            <a:ext cx="681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Market 1</a:t>
            </a:r>
          </a:p>
          <a:p>
            <a:endParaRPr lang="en-US" sz="1000" dirty="0"/>
          </a:p>
          <a:p>
            <a:r>
              <a:rPr lang="en-US" sz="1000" dirty="0"/>
              <a:t>Market 2</a:t>
            </a:r>
          </a:p>
          <a:p>
            <a:endParaRPr lang="en-US" sz="1000" dirty="0"/>
          </a:p>
          <a:p>
            <a:r>
              <a:rPr lang="en-US" sz="1000" dirty="0"/>
              <a:t>Market 3</a:t>
            </a:r>
          </a:p>
          <a:p>
            <a:endParaRPr lang="en-US" sz="1000" dirty="0"/>
          </a:p>
          <a:p>
            <a:r>
              <a:rPr lang="en-US" sz="1000" dirty="0"/>
              <a:t>Market 4</a:t>
            </a:r>
          </a:p>
          <a:p>
            <a:endParaRPr lang="en-US" sz="1000" dirty="0"/>
          </a:p>
          <a:p>
            <a:r>
              <a:rPr lang="en-US" sz="1000" dirty="0"/>
              <a:t>Market 5</a:t>
            </a:r>
          </a:p>
        </p:txBody>
      </p:sp>
    </p:spTree>
    <p:extLst>
      <p:ext uri="{BB962C8B-B14F-4D97-AF65-F5344CB8AC3E}">
        <p14:creationId xmlns:p14="http://schemas.microsoft.com/office/powerpoint/2010/main" val="30479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799" y="541607"/>
            <a:ext cx="7685649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Supervised Machine Learning Algorithm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3000" b="1" dirty="0">
                <a:solidFill>
                  <a:srgbClr val="0C533A"/>
                </a:solidFill>
              </a:rPr>
              <a:t>Input: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        Training data-set with features (X) and targets (Y)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rgbClr val="0C533A"/>
                </a:solidFill>
              </a:rPr>
              <a:t>Output: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Prediction function </a:t>
            </a:r>
            <a:r>
              <a:rPr lang="en-US" sz="2000" i="1" dirty="0">
                <a:solidFill>
                  <a:schemeClr val="tx1"/>
                </a:solidFill>
              </a:rPr>
              <a:t>f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Why Estimate </a:t>
            </a:r>
            <a:r>
              <a:rPr lang="en-US" i="1" dirty="0"/>
              <a:t>f</a:t>
            </a:r>
            <a:r>
              <a:rPr lang="en-US" dirty="0"/>
              <a:t>?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Prediction: Make predictions about future: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Inputs X are readily available, but output Y is hard to obtain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Inference: Understand the relationship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                  what kind of ads work</a:t>
            </a:r>
            <a:r>
              <a:rPr lang="zh-CN" altLang="en-US" sz="2200" dirty="0">
                <a:solidFill>
                  <a:schemeClr val="tx1"/>
                </a:solidFill>
              </a:rPr>
              <a:t>？ </a:t>
            </a:r>
            <a:r>
              <a:rPr lang="en-US" altLang="zh-CN" sz="2200" dirty="0">
                <a:solidFill>
                  <a:schemeClr val="tx1"/>
                </a:solidFill>
              </a:rPr>
              <a:t>Why?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9CBA-1DE7-45E3-A260-55DABA0A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42" y="2435780"/>
            <a:ext cx="1743318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64979-FF53-4BE1-80C1-DCD663D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0" y="733280"/>
            <a:ext cx="7409406" cy="377802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3270BF-47AE-BB38-6C37-4E9DEDDB4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4443228"/>
            <a:ext cx="8229600" cy="2125737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Inputs X are voting records for each Senator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Output: relationships between Senators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When training the model, no output is available.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Unsupervised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41874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Inference is important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471BE-9E22-40B5-8F7E-C83C6EB3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9" y="1114278"/>
            <a:ext cx="1810003" cy="2438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6D641-0FFF-4712-B57C-6DFC653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22" y="1376252"/>
            <a:ext cx="2162477" cy="191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AF91F-BF1A-4BA4-9342-7813433C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47" y="1257173"/>
            <a:ext cx="1781424" cy="2295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7AD71-BED1-41DB-89C9-6CEF9A28D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4" y="3609926"/>
            <a:ext cx="4482273" cy="2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Prediction or Inference?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52FBE55-1518-428C-A19E-B964C948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48987"/>
              </p:ext>
            </p:extLst>
          </p:nvPr>
        </p:nvGraphicFramePr>
        <p:xfrm>
          <a:off x="1298918" y="1819029"/>
          <a:ext cx="6909579" cy="359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393">
                  <a:extLst>
                    <a:ext uri="{9D8B030D-6E8A-4147-A177-3AD203B41FA5}">
                      <a16:colId xmlns:a16="http://schemas.microsoft.com/office/drawing/2014/main" val="2354730522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4248058132"/>
                    </a:ext>
                  </a:extLst>
                </a:gridCol>
                <a:gridCol w="2096085">
                  <a:extLst>
                    <a:ext uri="{9D8B030D-6E8A-4147-A177-3AD203B41FA5}">
                      <a16:colId xmlns:a16="http://schemas.microsoft.com/office/drawing/2014/main" val="3441717447"/>
                    </a:ext>
                  </a:extLst>
                </a:gridCol>
              </a:tblGrid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19341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Identify risk of getting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3454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effectiveness of COVID 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9434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Recognize  hand-write 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5811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02586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Stock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3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Prediction or Inference?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52FBE55-1518-428C-A19E-B964C948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83426"/>
              </p:ext>
            </p:extLst>
          </p:nvPr>
        </p:nvGraphicFramePr>
        <p:xfrm>
          <a:off x="1298918" y="1819029"/>
          <a:ext cx="6909579" cy="359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393">
                  <a:extLst>
                    <a:ext uri="{9D8B030D-6E8A-4147-A177-3AD203B41FA5}">
                      <a16:colId xmlns:a16="http://schemas.microsoft.com/office/drawing/2014/main" val="2354730522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4248058132"/>
                    </a:ext>
                  </a:extLst>
                </a:gridCol>
                <a:gridCol w="2096085">
                  <a:extLst>
                    <a:ext uri="{9D8B030D-6E8A-4147-A177-3AD203B41FA5}">
                      <a16:colId xmlns:a16="http://schemas.microsoft.com/office/drawing/2014/main" val="3441717447"/>
                    </a:ext>
                  </a:extLst>
                </a:gridCol>
              </a:tblGrid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19341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Identify risk of getting COVID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3454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effectiveness of COVID 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9434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Recognize  hand-write 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58118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02586"/>
                  </a:ext>
                </a:extLst>
              </a:tr>
              <a:tr h="559647">
                <a:tc>
                  <a:txBody>
                    <a:bodyPr/>
                    <a:lstStyle/>
                    <a:p>
                      <a:r>
                        <a:rPr lang="en-US" dirty="0"/>
                        <a:t>Predict Stock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3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60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19219" y="-9144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Is there an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Ideal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i="1" dirty="0">
                <a:solidFill>
                  <a:schemeClr val="bg1"/>
                </a:solidFill>
              </a:rPr>
              <a:t>f</a:t>
            </a:r>
            <a:r>
              <a:rPr lang="en-US" altLang="zh-CN" sz="3500" dirty="0">
                <a:solidFill>
                  <a:schemeClr val="bg1"/>
                </a:solidFill>
              </a:rPr>
              <a:t>(X)?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8" y="3278629"/>
            <a:ext cx="9199101" cy="3262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Given X = 4, what is ‘the best’ prediction for Y? or what can an Oracle say?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A good value is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</a:rPr>
              <a:t>      where </a:t>
            </a:r>
            <a:r>
              <a:rPr lang="en-US" sz="2200" dirty="0">
                <a:solidFill>
                  <a:srgbClr val="0C533A"/>
                </a:solidFill>
              </a:rPr>
              <a:t>E(Y|X = 4) </a:t>
            </a:r>
            <a:r>
              <a:rPr lang="en-US" sz="2200" dirty="0">
                <a:solidFill>
                  <a:schemeClr val="tx1"/>
                </a:solidFill>
              </a:rPr>
              <a:t>is the </a:t>
            </a:r>
            <a:r>
              <a:rPr lang="en-US" sz="2200" dirty="0">
                <a:solidFill>
                  <a:srgbClr val="0C533A"/>
                </a:solidFill>
              </a:rPr>
              <a:t>expected value</a:t>
            </a:r>
            <a:r>
              <a:rPr lang="en-US" sz="2200" dirty="0">
                <a:solidFill>
                  <a:schemeClr val="tx1"/>
                </a:solidFill>
              </a:rPr>
              <a:t> of Y given (condition on) X = 4.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                            is called the </a:t>
            </a:r>
            <a:r>
              <a:rPr lang="en-US" sz="2200" b="1" dirty="0">
                <a:solidFill>
                  <a:srgbClr val="0C533A"/>
                </a:solidFill>
              </a:rPr>
              <a:t>regression function </a:t>
            </a:r>
            <a:r>
              <a:rPr lang="en-US" altLang="zh-CN" sz="2200" b="1" dirty="0">
                <a:solidFill>
                  <a:srgbClr val="0C533A"/>
                </a:solidFill>
              </a:rPr>
              <a:t>or Oracle function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71A43-EBB1-4895-B157-D95A2924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23" y="692769"/>
            <a:ext cx="5424263" cy="258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CA07B-6CB6-4BE0-9357-A27DB6C5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64" y="3958080"/>
            <a:ext cx="2820891" cy="622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22B70-F2FF-46A2-B0E2-CB3FF258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48" y="4948156"/>
            <a:ext cx="1580495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regression function is also defined for vector X as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   is the </a:t>
            </a:r>
            <a:r>
              <a:rPr lang="en-US" sz="2000" dirty="0">
                <a:solidFill>
                  <a:srgbClr val="0C533A"/>
                </a:solidFill>
              </a:rPr>
              <a:t>best predictor </a:t>
            </a:r>
            <a:r>
              <a:rPr lang="en-US" sz="2000" dirty="0"/>
              <a:t>of Y given x in what sense?</a:t>
            </a:r>
          </a:p>
          <a:p>
            <a:pPr marL="0" indent="0">
              <a:buClrTx/>
              <a:buNone/>
            </a:pPr>
            <a:r>
              <a:rPr lang="en-US" sz="2000" dirty="0"/>
              <a:t>It is the best for </a:t>
            </a:r>
            <a:r>
              <a:rPr lang="en-US" sz="2000" b="1" dirty="0">
                <a:solidFill>
                  <a:srgbClr val="FF0000"/>
                </a:solidFill>
              </a:rPr>
              <a:t>the mean-squared prediction error </a:t>
            </a:r>
            <a:r>
              <a:rPr lang="en-US" sz="2000" dirty="0"/>
              <a:t>over all function </a:t>
            </a:r>
            <a:r>
              <a:rPr lang="en-US" sz="2000" i="1" dirty="0"/>
              <a:t>g(.)</a:t>
            </a:r>
            <a:r>
              <a:rPr lang="en-US" sz="2000" dirty="0"/>
              <a:t> at all points X = x.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Q: </a:t>
            </a:r>
            <a:r>
              <a:rPr lang="en-US" altLang="zh-CN" sz="2000" b="1" dirty="0">
                <a:solidFill>
                  <a:srgbClr val="FF0000"/>
                </a:solidFill>
              </a:rPr>
              <a:t>Let’s prove it.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B8519-9036-452E-8679-3A5C7B05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48" y="2252743"/>
            <a:ext cx="4629441" cy="286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D813E-974D-45A3-8BB8-A13DED7F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8" y="2891520"/>
            <a:ext cx="1580495" cy="31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D44B9-23C1-4DB0-B7D1-E79DFDA2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6" y="3913876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i="1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673875"/>
            <a:ext cx="8664526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Given two random variables X and Y with joint probability density function  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E(Y) =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E(Y|X = x) =?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E(</a:t>
            </a:r>
            <a:r>
              <a:rPr lang="en-US" sz="2000" i="1" dirty="0"/>
              <a:t>f</a:t>
            </a:r>
            <a:r>
              <a:rPr lang="en-US" sz="2000" dirty="0"/>
              <a:t>(Y) – </a:t>
            </a:r>
            <a:r>
              <a:rPr lang="en-US" sz="2000" i="1" dirty="0"/>
              <a:t>g</a:t>
            </a:r>
            <a:r>
              <a:rPr lang="en-US" sz="2000" dirty="0"/>
              <a:t>(X) | X = x) = 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1D1B3-EB07-4220-9C86-C151982E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439" y="1091101"/>
            <a:ext cx="733527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97261-2709-4F4C-A1CB-7B45700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24" y="2006150"/>
            <a:ext cx="1485692" cy="687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C735-113A-4D98-97EB-67E2BA2F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646" y="3009741"/>
            <a:ext cx="3674089" cy="8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99290" y="-844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The regression function </a:t>
            </a:r>
            <a:r>
              <a:rPr lang="en-US" sz="3500" i="1" dirty="0">
                <a:solidFill>
                  <a:schemeClr val="bg1"/>
                </a:solidFill>
              </a:rPr>
              <a:t>f(x)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the best predictor of Y with regards to mean-squared prediction error over </a:t>
            </a:r>
            <a:r>
              <a:rPr lang="en-US" sz="2000" dirty="0">
                <a:solidFill>
                  <a:srgbClr val="0C533A"/>
                </a:solidFill>
              </a:rPr>
              <a:t>all function </a:t>
            </a:r>
            <a:r>
              <a:rPr lang="en-US" sz="2000" dirty="0"/>
              <a:t>g at </a:t>
            </a:r>
            <a:r>
              <a:rPr lang="en-US" sz="2000" dirty="0">
                <a:solidFill>
                  <a:srgbClr val="0C533A"/>
                </a:solidFill>
              </a:rPr>
              <a:t>all points X = x</a:t>
            </a:r>
            <a:r>
              <a:rPr lang="en-US" sz="2000" dirty="0"/>
              <a:t>. 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                      is the irreducible error.  Even if we knew </a:t>
            </a:r>
            <a:r>
              <a:rPr lang="en-US" sz="2000" i="1" dirty="0"/>
              <a:t>f(x)</a:t>
            </a:r>
            <a:r>
              <a:rPr lang="en-US" sz="2000" dirty="0"/>
              <a:t>, we will still make errors in prediction. What cause this?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For any estimate                  ,  we have </a:t>
            </a:r>
          </a:p>
          <a:p>
            <a:pPr marL="0" indent="0">
              <a:buClrTx/>
              <a:buNone/>
            </a:pPr>
            <a:endParaRPr lang="en-US" sz="2000" dirty="0"/>
          </a:p>
          <a:p>
            <a:pPr marL="0" indent="0">
              <a:buClrTx/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CAA7E-D9CA-4CDA-B481-19DB9B98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" y="2881709"/>
            <a:ext cx="1441938" cy="275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6C190-D192-4F95-AE9D-C8B38CF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3164988"/>
            <a:ext cx="3075270" cy="1466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41658-EB03-479F-B275-95552A8B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71" y="3889557"/>
            <a:ext cx="954119" cy="318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69F097-E037-4A26-B927-20F2DD8C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33" y="4470495"/>
            <a:ext cx="6357257" cy="1139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E3B01-3AF8-4774-ACF8-E166BE0B3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879" y="2027901"/>
            <a:ext cx="5778287" cy="8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6373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Training Data: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However,….we have few if any data points with X = 4 exactly.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err="1"/>
              <a:t>So..we</a:t>
            </a:r>
            <a:r>
              <a:rPr lang="en-US" sz="2000" b="1" dirty="0"/>
              <a:t> can’t compute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Relax the definition and let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74187-77DC-4765-9607-60E10F4C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31" y="920018"/>
            <a:ext cx="6916115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6893D-20A6-41BF-92CE-7D1DD9BF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34" y="1611840"/>
            <a:ext cx="1508645" cy="467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0DB6B-7463-46F8-8551-433DF229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99" y="2425717"/>
            <a:ext cx="4157003" cy="609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How estimate </a:t>
            </a:r>
            <a:r>
              <a:rPr lang="en-US" altLang="zh-CN" sz="3600" i="1" dirty="0"/>
              <a:t>f</a:t>
            </a:r>
            <a:r>
              <a:rPr lang="en-US" altLang="zh-CN" sz="3600" dirty="0"/>
              <a:t>?</a:t>
            </a:r>
            <a:endParaRPr lang="en-US" sz="3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FD5DF8-53F0-43C5-962A-EE0CFDE4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2" y="3152784"/>
            <a:ext cx="6196819" cy="294955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EE8145-A167-4A20-92F7-E75EF02526DB}"/>
              </a:ext>
            </a:extLst>
          </p:cNvPr>
          <p:cNvSpPr/>
          <p:nvPr/>
        </p:nvSpPr>
        <p:spPr>
          <a:xfrm>
            <a:off x="4629150" y="3524250"/>
            <a:ext cx="762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0ADBE-CB4C-49E5-AA4F-A7A7F89C1226}"/>
              </a:ext>
            </a:extLst>
          </p:cNvPr>
          <p:cNvSpPr txBox="1"/>
          <p:nvPr/>
        </p:nvSpPr>
        <p:spPr>
          <a:xfrm>
            <a:off x="196948" y="1195183"/>
            <a:ext cx="704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/>
              <a:t>Can we use y value to calculate the neighbors? </a:t>
            </a:r>
          </a:p>
        </p:txBody>
      </p:sp>
    </p:spTree>
    <p:extLst>
      <p:ext uri="{BB962C8B-B14F-4D97-AF65-F5344CB8AC3E}">
        <p14:creationId xmlns:p14="http://schemas.microsoft.com/office/powerpoint/2010/main" val="384975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CC9FA33-3F5F-485E-BC5B-8CCBD5C9840C}"/>
              </a:ext>
            </a:extLst>
          </p:cNvPr>
          <p:cNvSpPr txBox="1">
            <a:spLocks/>
          </p:cNvSpPr>
          <p:nvPr/>
        </p:nvSpPr>
        <p:spPr>
          <a:xfrm>
            <a:off x="230818" y="743399"/>
            <a:ext cx="8278837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averaging can be pretty good for small </a:t>
            </a:r>
            <a:r>
              <a:rPr lang="en-US" sz="2000" i="1" dirty="0"/>
              <a:t>p </a:t>
            </a:r>
            <a:r>
              <a:rPr lang="en-US" sz="2000" dirty="0"/>
              <a:t>(</a:t>
            </a:r>
            <a:r>
              <a:rPr lang="en-US" sz="2000" i="1" dirty="0"/>
              <a:t>p</a:t>
            </a:r>
            <a:r>
              <a:rPr lang="en-US" sz="2000" dirty="0"/>
              <a:t> ≤ 4, </a:t>
            </a:r>
            <a:r>
              <a:rPr lang="en-US" sz="2000" i="1" dirty="0"/>
              <a:t>p</a:t>
            </a:r>
            <a:r>
              <a:rPr lang="en-US" sz="2000" dirty="0"/>
              <a:t> is the number of features) and large </a:t>
            </a:r>
            <a:r>
              <a:rPr lang="en-US" sz="2000" i="1" dirty="0"/>
              <a:t>N</a:t>
            </a:r>
            <a:r>
              <a:rPr lang="en-US" sz="2000" dirty="0"/>
              <a:t> (sample size).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Nearest neighbor methods is not good for large </a:t>
            </a:r>
            <a:r>
              <a:rPr lang="en-US" sz="2000" i="1" dirty="0"/>
              <a:t>p</a:t>
            </a:r>
            <a:r>
              <a:rPr lang="en-US" sz="2000" dirty="0"/>
              <a:t>. </a:t>
            </a:r>
          </a:p>
          <a:p>
            <a:pPr marL="0" indent="0">
              <a:buClrTx/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rgbClr val="0C533A"/>
                </a:solidFill>
              </a:rPr>
              <a:t>Reason: 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curse of dimensionality</a:t>
            </a:r>
            <a:r>
              <a:rPr lang="en-US" sz="2000" dirty="0"/>
              <a:t>. Nearest neighbors tend to be far away in high dimensions.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We need to get a reasonable fraction of the data to average— e.g. 10%. Why?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 10% neighborhood in high dimensions need no longer be local, so we lose the spirit of estimating E(Y | X = x) by local averaging.</a:t>
            </a:r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We only have X in the data and want to output something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64339"/>
                </a:solidFill>
              </a:rPr>
              <a:t> in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Unsupervised Learning</a:t>
            </a:r>
            <a:endParaRPr lang="en-US" sz="3500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DE37F04D-FCE0-40CA-927E-9181AE8FD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4695"/>
              </p:ext>
            </p:extLst>
          </p:nvPr>
        </p:nvGraphicFramePr>
        <p:xfrm>
          <a:off x="1467728" y="2694940"/>
          <a:ext cx="67829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595">
                  <a:extLst>
                    <a:ext uri="{9D8B030D-6E8A-4147-A177-3AD203B41FA5}">
                      <a16:colId xmlns:a16="http://schemas.microsoft.com/office/drawing/2014/main" val="796728156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81725130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963497119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2667145132"/>
                    </a:ext>
                  </a:extLst>
                </a:gridCol>
                <a:gridCol w="1356595">
                  <a:extLst>
                    <a:ext uri="{9D8B030D-6E8A-4147-A177-3AD203B41FA5}">
                      <a16:colId xmlns:a16="http://schemas.microsoft.com/office/drawing/2014/main" val="1156000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Senate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2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Bill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1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3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6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5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307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31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Curse of Dimensionality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5CCA-8138-4AC3-A1C0-734604C1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068"/>
            <a:ext cx="9144000" cy="50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C9F00-A9ED-4A87-A99E-C2878E9F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42" y="2062537"/>
            <a:ext cx="6196819" cy="2949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E7B870-9532-4D1A-B87A-F088DC14454F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dirty="0"/>
              <a:t>Any other Drawback?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5903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305800" cy="512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Parametric Methods</a:t>
            </a:r>
            <a:endParaRPr lang="en-US" sz="35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F6AA41-E429-4D63-8DFB-402010274A53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assumption do we make for Nearest neighbor method? Any thing about </a:t>
            </a:r>
            <a:r>
              <a:rPr lang="en-US" sz="2000" i="1" dirty="0"/>
              <a:t>f</a:t>
            </a:r>
            <a:r>
              <a:rPr lang="en-US" sz="2000" dirty="0"/>
              <a:t>?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It is a </a:t>
            </a:r>
            <a:r>
              <a:rPr lang="en-US" sz="2000" b="1" dirty="0">
                <a:solidFill>
                  <a:srgbClr val="0C533A"/>
                </a:solidFill>
              </a:rPr>
              <a:t>Non-Parametric </a:t>
            </a:r>
            <a:r>
              <a:rPr lang="en-US" sz="2000" dirty="0"/>
              <a:t>Methods.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What additional assumptions can we make?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>
                <a:solidFill>
                  <a:srgbClr val="0C533A"/>
                </a:solidFill>
              </a:rPr>
              <a:t>linear</a:t>
            </a:r>
            <a:r>
              <a:rPr lang="en-US" sz="2000" dirty="0"/>
              <a:t> model is an important example of a parametric model:</a:t>
            </a:r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endParaRPr lang="en-US" sz="2000" dirty="0"/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is determined by the </a:t>
            </a:r>
            <a:r>
              <a:rPr lang="en-US" sz="1600" i="1" dirty="0"/>
              <a:t>p</a:t>
            </a:r>
            <a:r>
              <a:rPr lang="en-US" sz="1600" dirty="0"/>
              <a:t> + 1 parameters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A linear model often serves as a good and interpretable approximation to the unknown true function. Who knows. Why not try.</a:t>
            </a:r>
          </a:p>
          <a:p>
            <a:pPr marL="457200" lvl="1" indent="0">
              <a:buClrTx/>
              <a:buNone/>
            </a:pPr>
            <a:endParaRPr lang="en-US" sz="1600" dirty="0"/>
          </a:p>
          <a:p>
            <a:pPr marL="400050">
              <a:buClrTx/>
            </a:pPr>
            <a:r>
              <a:rPr lang="en-US" sz="2000"/>
              <a:t>The structure-based </a:t>
            </a:r>
            <a:r>
              <a:rPr lang="en-US" sz="2000" dirty="0"/>
              <a:t>approach just described is referred to as </a:t>
            </a:r>
            <a:r>
              <a:rPr lang="en-US" sz="2000" b="1" dirty="0">
                <a:solidFill>
                  <a:srgbClr val="0C533A"/>
                </a:solidFill>
              </a:rPr>
              <a:t>parametric. Reduce the search space.</a:t>
            </a:r>
          </a:p>
          <a:p>
            <a:pPr marL="57150" indent="0">
              <a:buClrTx/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B61DD-2BDB-4718-AA0B-B05DA9A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96" y="2463227"/>
            <a:ext cx="5453411" cy="51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25BB9-BF10-4EB1-8793-09B3DD13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99" y="2993230"/>
            <a:ext cx="1441938" cy="3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58C9D-00F5-44E1-81E0-97335BD6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83" y="822841"/>
            <a:ext cx="6807633" cy="52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Some Trade-Offs</a:t>
            </a:r>
            <a:endParaRPr lang="en-US" sz="35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320B78-A958-4DDE-9DC8-5D40F24A4375}"/>
              </a:ext>
            </a:extLst>
          </p:cNvPr>
          <p:cNvSpPr txBox="1">
            <a:spLocks/>
          </p:cNvSpPr>
          <p:nvPr/>
        </p:nvSpPr>
        <p:spPr>
          <a:xfrm>
            <a:off x="0" y="849931"/>
            <a:ext cx="83058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Prediction accuracy vs interpretability: Linear model vs N</a:t>
            </a:r>
            <a:r>
              <a:rPr lang="en-US" altLang="zh-CN" sz="2000" dirty="0"/>
              <a:t>earest Neighbors?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Good fit vs over-fit or under-fit.</a:t>
            </a:r>
          </a:p>
          <a:p>
            <a:pPr marL="57150" indent="0">
              <a:buClrTx/>
              <a:buNone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Parsimony versus black-box.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EE660-FEB6-4D50-BF32-CA5BA9E2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53" y="1638886"/>
            <a:ext cx="2701791" cy="29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Assessing Model Accuracy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Suppose we fit a model  to some training data                       , and see how well it performs.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can compute the mean squared error (MSE) over Tr: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/>
              <a:t>This may be biased toward more overfit models.</a:t>
            </a:r>
          </a:p>
          <a:p>
            <a:pPr lvl="1"/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Instead</a:t>
            </a:r>
            <a:r>
              <a:rPr lang="zh-CN" altLang="en-US" dirty="0"/>
              <a:t>，</a:t>
            </a:r>
            <a:r>
              <a:rPr lang="en-US" altLang="zh-CN" dirty="0"/>
              <a:t> we should compute the MSE using fresh testing data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C533A"/>
                </a:solidFill>
              </a:rPr>
              <a:t>Important:</a:t>
            </a:r>
            <a:r>
              <a:rPr lang="en-US" dirty="0">
                <a:solidFill>
                  <a:schemeClr val="tx1"/>
                </a:solidFill>
              </a:rPr>
              <a:t> the training and testing sample are </a:t>
            </a:r>
            <a:r>
              <a:rPr lang="en-US" dirty="0" err="1">
                <a:solidFill>
                  <a:srgbClr val="FF0000"/>
                </a:solidFill>
              </a:rPr>
              <a:t>iid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(Independent and identically distributed. 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1E8C4-0FB1-47B5-A894-AFF3C45A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34" y="946367"/>
            <a:ext cx="1328427" cy="3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4AC74-C610-4C4E-BBEA-F8C1D4E6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10" y="3173516"/>
            <a:ext cx="1566859" cy="360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41AB9-37B1-4261-A045-FAE8E3BF1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95" y="1876099"/>
            <a:ext cx="3229426" cy="7946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BB28D5-4AA7-4069-8A1B-36857C3A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102" y="3613183"/>
            <a:ext cx="3543795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How Good are the Predictions?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Learned prediction function      from </a:t>
            </a:r>
            <a:r>
              <a:rPr lang="en-US" sz="2200" dirty="0">
                <a:solidFill>
                  <a:srgbClr val="0070C0"/>
                </a:solidFill>
              </a:rPr>
              <a:t>training data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</a:rPr>
              <a:t>Testing data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Mean Squared Error (MSE):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This is the estimate of 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Important: the training and testing sample are </a:t>
            </a:r>
            <a:r>
              <a:rPr lang="en-US" sz="2200" dirty="0" err="1">
                <a:solidFill>
                  <a:schemeClr val="tx1"/>
                </a:solidFill>
              </a:rPr>
              <a:t>iid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Independent and identically distributed. </a:t>
            </a:r>
            <a:endParaRPr lang="en-US" sz="2400" dirty="0"/>
          </a:p>
          <a:p>
            <a:pPr algn="just"/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BB609-38E1-427A-AA08-DFACB679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71" y="753584"/>
            <a:ext cx="326614" cy="387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1D4BF-D364-4838-BB47-58A296C3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90" y="1141438"/>
            <a:ext cx="2599254" cy="44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71B90-E9CB-42F2-BE5E-49662DE8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01" y="1991950"/>
            <a:ext cx="2889539" cy="845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D265D-04E5-4A95-A9CC-377E52CE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04" y="3332273"/>
            <a:ext cx="2889539" cy="6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D8714B-5B2D-48C2-B7DD-35C2BDB7F476}"/>
              </a:ext>
            </a:extLst>
          </p:cNvPr>
          <p:cNvSpPr txBox="1">
            <a:spLocks/>
          </p:cNvSpPr>
          <p:nvPr/>
        </p:nvSpPr>
        <p:spPr>
          <a:xfrm>
            <a:off x="222847" y="753235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Why not just test on the training data?</a:t>
            </a: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endParaRPr lang="en-US" sz="2200" dirty="0">
              <a:solidFill>
                <a:schemeClr val="tx1"/>
              </a:solidFill>
            </a:endParaRP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Gray line: training error, red line: testing error</a:t>
            </a:r>
          </a:p>
          <a:p>
            <a:pPr algn="just"/>
            <a:r>
              <a:rPr lang="en-US" altLang="zh-CN" sz="2200" dirty="0">
                <a:solidFill>
                  <a:schemeClr val="tx1"/>
                </a:solidFill>
              </a:rPr>
              <a:t>Black line: truth; Orange, blue and green curves correspond to fits of different flexibility. 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E86C0-7F9F-4218-949A-C842DBCF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1126303"/>
            <a:ext cx="5769429" cy="33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B52F8-71B8-49BF-8D9B-E6EF3A4B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07"/>
            <a:ext cx="9144000" cy="52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6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8DA3-2199-48BE-9F5F-CAABF0C1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96"/>
            <a:ext cx="9144000" cy="48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8740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>
                <a:solidFill>
                  <a:schemeClr val="bg1"/>
                </a:solidFill>
              </a:rPr>
              <a:t>Announcement 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865E68-F964-B4A6-0409-173BF7E8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Go to our </a:t>
            </a:r>
            <a:r>
              <a:rPr lang="en-US" b="1" dirty="0">
                <a:solidFill>
                  <a:srgbClr val="064339"/>
                </a:solidFill>
              </a:rPr>
              <a:t>Team </a:t>
            </a:r>
            <a:r>
              <a:rPr lang="en-US" dirty="0">
                <a:solidFill>
                  <a:srgbClr val="064339"/>
                </a:solidFill>
              </a:rPr>
              <a:t>Channel. </a:t>
            </a:r>
          </a:p>
          <a:p>
            <a:pPr lvl="2" indent="-342900"/>
            <a:r>
              <a:rPr lang="en-US" dirty="0">
                <a:solidFill>
                  <a:srgbClr val="064339"/>
                </a:solidFill>
              </a:rPr>
              <a:t>+1 point on the first HW if you post a gif in the thread!</a:t>
            </a:r>
          </a:p>
          <a:p>
            <a:pPr lvl="2" indent="-342900"/>
            <a:endParaRPr lang="en-US" dirty="0">
              <a:solidFill>
                <a:srgbClr val="064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9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72BCE18-B6CF-4C04-97AA-331FC6323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9057"/>
              </p:ext>
            </p:extLst>
          </p:nvPr>
        </p:nvGraphicFramePr>
        <p:xfrm>
          <a:off x="145002" y="2461772"/>
          <a:ext cx="2544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DEF4CD-9D40-463B-AB9F-5C0D6944B08E}"/>
              </a:ext>
            </a:extLst>
          </p:cNvPr>
          <p:cNvSpPr txBox="1"/>
          <p:nvPr/>
        </p:nvSpPr>
        <p:spPr>
          <a:xfrm>
            <a:off x="135929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3DCDA-5DDB-4995-B879-CF7CD900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27" y="4531179"/>
            <a:ext cx="481080" cy="371527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468D326C-24ED-4EDA-AED4-19190ABD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68320"/>
              </p:ext>
            </p:extLst>
          </p:nvPr>
        </p:nvGraphicFramePr>
        <p:xfrm>
          <a:off x="3193002" y="2466534"/>
          <a:ext cx="2544932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6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6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4DA95F-2CCA-4E08-ADE7-2CA3AE8AA531}"/>
              </a:ext>
            </a:extLst>
          </p:cNvPr>
          <p:cNvSpPr txBox="1"/>
          <p:nvPr/>
        </p:nvSpPr>
        <p:spPr>
          <a:xfrm>
            <a:off x="4263501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A825AB-DCF0-4431-B3B0-F30936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60" y="4531176"/>
            <a:ext cx="481080" cy="371527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761AA39-1C86-4BB3-83E2-199DFD5A1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36225"/>
              </p:ext>
            </p:extLst>
          </p:nvPr>
        </p:nvGraphicFramePr>
        <p:xfrm>
          <a:off x="6241002" y="2466534"/>
          <a:ext cx="2544934" cy="153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7">
                  <a:extLst>
                    <a:ext uri="{9D8B030D-6E8A-4147-A177-3AD203B41FA5}">
                      <a16:colId xmlns:a16="http://schemas.microsoft.com/office/drawing/2014/main" val="652854356"/>
                    </a:ext>
                  </a:extLst>
                </a:gridCol>
                <a:gridCol w="1272467">
                  <a:extLst>
                    <a:ext uri="{9D8B030D-6E8A-4147-A177-3AD203B41FA5}">
                      <a16:colId xmlns:a16="http://schemas.microsoft.com/office/drawing/2014/main" val="838711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7754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511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6BCA6FB-6840-4D93-AD2D-B84317102CA9}"/>
              </a:ext>
            </a:extLst>
          </p:cNvPr>
          <p:cNvSpPr txBox="1"/>
          <p:nvPr/>
        </p:nvSpPr>
        <p:spPr>
          <a:xfrm>
            <a:off x="7318900" y="1995164"/>
            <a:ext cx="61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</a:t>
            </a:r>
            <a:r>
              <a:rPr lang="en-US" baseline="-25000" dirty="0"/>
              <a:t>3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66714E-5AFE-4F51-B216-9ED3DB9B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29" y="4469991"/>
            <a:ext cx="481080" cy="37152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DFF7F7-F842-4CBC-B6D8-1B8CEFB768EA}"/>
              </a:ext>
            </a:extLst>
          </p:cNvPr>
          <p:cNvSpPr/>
          <p:nvPr/>
        </p:nvSpPr>
        <p:spPr>
          <a:xfrm>
            <a:off x="1309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53FD6EE-CEA5-4DAF-8534-66E5059C478B}"/>
              </a:ext>
            </a:extLst>
          </p:cNvPr>
          <p:cNvSpPr/>
          <p:nvPr/>
        </p:nvSpPr>
        <p:spPr>
          <a:xfrm>
            <a:off x="4357456" y="4042408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86BCA64-5970-4B48-8C6E-69DD23841681}"/>
              </a:ext>
            </a:extLst>
          </p:cNvPr>
          <p:cNvSpPr/>
          <p:nvPr/>
        </p:nvSpPr>
        <p:spPr>
          <a:xfrm>
            <a:off x="7463163" y="4056477"/>
            <a:ext cx="216023" cy="3715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11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Bias-Variance Trade-off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799" y="946367"/>
            <a:ext cx="8499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we have ﬁt a model        to some training data Tr</a:t>
            </a:r>
            <a:r>
              <a:rPr lang="en-US" baseline="-25000" dirty="0"/>
              <a:t>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another set of training data Tr</a:t>
            </a:r>
            <a:r>
              <a:rPr lang="en-US" baseline="-25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model, will </a:t>
            </a:r>
            <a:r>
              <a:rPr lang="zh-CN" altLang="en-US" dirty="0"/>
              <a:t>       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           be a test observation drawn from the population. If the true model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expectation average over the variability of       and </a:t>
            </a:r>
            <a:r>
              <a:rPr lang="en-US" dirty="0">
                <a:solidFill>
                  <a:srgbClr val="FF0000"/>
                </a:solidFill>
              </a:rPr>
              <a:t>Tr (training data).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as the ﬂexibility of       increases, its variance increases, and its bias decreases. Selecting the ﬂexibility based on average test error amounts to a </a:t>
            </a:r>
            <a:r>
              <a:rPr lang="en-US" b="1" dirty="0">
                <a:solidFill>
                  <a:srgbClr val="00B050"/>
                </a:solidFill>
              </a:rPr>
              <a:t>bias-variance trade-oﬀ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Bias</a:t>
            </a:r>
            <a:r>
              <a:rPr lang="en-US" dirty="0"/>
              <a:t>: if you have many sets of training data, the average prediction differs from the truth.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0CFEF-0619-4053-BB80-950959E6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1" y="1171134"/>
            <a:ext cx="481080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BBD4E-3472-4D94-A9EB-9B6BEFD9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524" y="1445993"/>
            <a:ext cx="481080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8BC2F-77B6-4EF4-A2F3-A9B0B90D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11" y="1834502"/>
            <a:ext cx="645246" cy="254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A5573-F57C-4AD3-8E7D-19ED60C9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90" y="2343013"/>
            <a:ext cx="5245944" cy="412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3AE5A-DEC5-4004-A883-73E646CF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00" y="2742578"/>
            <a:ext cx="5950634" cy="686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9F55D-FF49-4600-8DDF-F9E1260D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974" y="4017059"/>
            <a:ext cx="219106" cy="30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634EDB-4486-4DB0-BBE8-8E23907C0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298" y="3429000"/>
            <a:ext cx="358495" cy="3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22284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>
                <a:solidFill>
                  <a:schemeClr val="bg1"/>
                </a:solidFill>
              </a:rPr>
              <a:t>Do We Need Test Data?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15B739-18A5-4B3A-A4B2-B252D21B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4" y="807868"/>
            <a:ext cx="3269372" cy="2965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13D56-33E3-4A31-B05D-B6958EC4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04" y="901083"/>
            <a:ext cx="3042280" cy="277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EEE247-FF87-4E8B-98FF-E7E94C9B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40" y="868163"/>
            <a:ext cx="2591360" cy="2370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2E970D-F0A6-417E-988F-9861B9AA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30" y="1018494"/>
            <a:ext cx="6209829" cy="5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8FAF7-BCCD-4094-A7BA-1BECB260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69"/>
            <a:ext cx="9144000" cy="4659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57A06-70A2-4D9F-B4EB-AB53CAA2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74"/>
          <a:stretch/>
        </p:blipFill>
        <p:spPr>
          <a:xfrm>
            <a:off x="152400" y="1251469"/>
            <a:ext cx="3111305" cy="4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 Problems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4DCA1-6AC4-47C0-A14D-921A745E2380}"/>
              </a:ext>
            </a:extLst>
          </p:cNvPr>
          <p:cNvSpPr txBox="1"/>
          <p:nvPr/>
        </p:nvSpPr>
        <p:spPr>
          <a:xfrm>
            <a:off x="304800" y="946367"/>
            <a:ext cx="8305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Here the response variable </a:t>
            </a:r>
            <a:r>
              <a:rPr lang="en-US" i="1" dirty="0">
                <a:solidFill>
                  <a:srgbClr val="00B050"/>
                </a:solidFill>
              </a:rPr>
              <a:t>Y</a:t>
            </a:r>
            <a:r>
              <a:rPr lang="en-US" dirty="0"/>
              <a:t> is qualitative — e.g. email is one of </a:t>
            </a:r>
          </a:p>
          <a:p>
            <a:r>
              <a:rPr lang="en-US" dirty="0"/>
              <a:t>                       (ham=good email), digit class is one of                             . Our goals are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classifier </a:t>
            </a:r>
            <a:r>
              <a:rPr lang="en-US" i="1" dirty="0"/>
              <a:t>C(X)</a:t>
            </a:r>
            <a:r>
              <a:rPr lang="en-US" dirty="0"/>
              <a:t> that assigns a class label to a feature unlabeled observation </a:t>
            </a:r>
            <a:r>
              <a:rPr lang="en-US" i="1" dirty="0"/>
              <a:t>X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Assess the uncertainty in each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 the roles of the different predictors among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2E10-1C85-4F77-ADDD-662DCD6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99209"/>
            <a:ext cx="1312923" cy="24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6D722-E548-4584-9FD4-BD3C6AFE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1565134"/>
            <a:ext cx="1724268" cy="309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A9B29-F7C6-4FCB-8484-7D34ED7D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61" y="3969346"/>
            <a:ext cx="283152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Classification: some details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55A3BCB-8DF4-4A6B-92A8-49319694BBCB}"/>
              </a:ext>
            </a:extLst>
          </p:cNvPr>
          <p:cNvSpPr txBox="1">
            <a:spLocks/>
          </p:cNvSpPr>
          <p:nvPr/>
        </p:nvSpPr>
        <p:spPr>
          <a:xfrm>
            <a:off x="-1" y="527710"/>
            <a:ext cx="8839201" cy="633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400050">
              <a:buClrTx/>
            </a:pPr>
            <a:r>
              <a:rPr lang="en-US" sz="2000" dirty="0"/>
              <a:t>How to measure the performance of a classifier in a training dataset Tr? We use the </a:t>
            </a:r>
            <a:r>
              <a:rPr lang="en-US" sz="2000" dirty="0">
                <a:solidFill>
                  <a:srgbClr val="FF0000"/>
                </a:solidFill>
              </a:rPr>
              <a:t>misclassification error rate: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endParaRPr lang="en-US" sz="2000" dirty="0"/>
          </a:p>
          <a:p>
            <a:pPr marL="57150" indent="0">
              <a:buClrTx/>
              <a:buNone/>
            </a:pPr>
            <a:r>
              <a:rPr lang="en-US" sz="2000" dirty="0"/>
              <a:t>       where                     is an indicator variable that equals 1 if                and 0 otherwise</a:t>
            </a:r>
          </a:p>
          <a:p>
            <a:pPr marL="400050">
              <a:buClrTx/>
            </a:pPr>
            <a:r>
              <a:rPr lang="en-US" sz="2000" dirty="0"/>
              <a:t>Can we define it as                                                      ?  ?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As in the regression setting, we are most interested in the testing errors associated</a:t>
            </a:r>
          </a:p>
          <a:p>
            <a:pPr marL="400050">
              <a:buClrTx/>
            </a:pPr>
            <a:endParaRPr lang="en-US" sz="2000" dirty="0"/>
          </a:p>
          <a:p>
            <a:pPr marL="57150" indent="0">
              <a:buClrTx/>
              <a:buNone/>
            </a:pPr>
            <a:br>
              <a:rPr lang="en-US" sz="2000" dirty="0"/>
            </a:br>
            <a:r>
              <a:rPr lang="en-US" sz="2000" dirty="0"/>
              <a:t>with a testing set                       :</a:t>
            </a:r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endParaRPr lang="en-US" sz="2000" dirty="0"/>
          </a:p>
          <a:p>
            <a:pPr marL="400050">
              <a:buClrTx/>
            </a:pPr>
            <a:r>
              <a:rPr lang="en-US" sz="2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FC5BC-F077-43ED-A955-C12CFC2E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3" y="2161436"/>
            <a:ext cx="981212" cy="26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FDF61-EF0D-4695-B669-DF66A33B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62" y="2161436"/>
            <a:ext cx="775228" cy="280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FC29-359E-4F0F-86BB-1B8D2BBD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50" y="4734283"/>
            <a:ext cx="1165833" cy="268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342AE-5F9B-4412-B351-70A15E5C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1" y="3881766"/>
            <a:ext cx="3543795" cy="733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197EB1-5CFE-45A2-A1A1-7CFF7C4C6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066" y="2499287"/>
            <a:ext cx="2935331" cy="80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42D5A-369D-4AAF-95AC-C79EAF8BF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605" y="1190650"/>
            <a:ext cx="33532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492368" y="1362780"/>
            <a:ext cx="8391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an ideal </a:t>
            </a:r>
            <a:r>
              <a:rPr lang="en-US" i="1" dirty="0"/>
              <a:t>C(X)</a:t>
            </a:r>
            <a:r>
              <a:rPr lang="en-US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the </a:t>
            </a:r>
            <a:r>
              <a:rPr lang="en-US" i="1" dirty="0"/>
              <a:t>K</a:t>
            </a:r>
            <a:r>
              <a:rPr lang="en-US" dirty="0"/>
              <a:t> elements in     are number</a:t>
            </a:r>
            <a:r>
              <a:rPr lang="en-US" altLang="zh-CN" dirty="0"/>
              <a:t>e</a:t>
            </a:r>
            <a:r>
              <a:rPr lang="en-US" dirty="0"/>
              <a:t>d 1, 2, …, K. 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the conditional class probabilities at </a:t>
            </a:r>
            <a:r>
              <a:rPr lang="en-US" i="1" dirty="0"/>
              <a:t>x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>
                <a:solidFill>
                  <a:srgbClr val="00B050"/>
                </a:solidFill>
              </a:rPr>
              <a:t>Bayes classifier </a:t>
            </a:r>
            <a:r>
              <a:rPr lang="en-US" dirty="0"/>
              <a:t>at </a:t>
            </a:r>
            <a:r>
              <a:rPr lang="en-US" i="1" dirty="0"/>
              <a:t>x</a:t>
            </a:r>
            <a:r>
              <a:rPr lang="en-US" dirty="0"/>
              <a:t> is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, which is the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classifier.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2C03-D54B-488E-A08D-855C70E3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18" y="1705708"/>
            <a:ext cx="252448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66118-3D85-46A5-952F-971079B7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51" y="2101444"/>
            <a:ext cx="6730698" cy="5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F1335-8D60-4CE7-8EBC-AE7BEDDE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3" y="3446160"/>
            <a:ext cx="8236634" cy="661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1E8705-F883-4464-B8F5-CC250203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8" y="4779100"/>
            <a:ext cx="4311463" cy="19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1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Ideal Classifier</a:t>
            </a:r>
            <a:endParaRPr lang="en-US"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7F35-ADAF-4738-BCAF-02C9F135329A}"/>
              </a:ext>
            </a:extLst>
          </p:cNvPr>
          <p:cNvSpPr txBox="1"/>
          <p:nvPr/>
        </p:nvSpPr>
        <p:spPr>
          <a:xfrm>
            <a:off x="376310" y="3718679"/>
            <a:ext cx="83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Nearest-neighbor averaging can be used as before.</a:t>
            </a:r>
          </a:p>
          <a:p>
            <a:r>
              <a:rPr lang="en-US" dirty="0"/>
              <a:t>Also breaks down as dimension grows.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05BA6-0281-414B-95BB-117F5173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90" y="623126"/>
            <a:ext cx="6425420" cy="30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3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A455A-357C-445E-B92D-9A67ED8A852F}"/>
              </a:ext>
            </a:extLst>
          </p:cNvPr>
          <p:cNvSpPr txBox="1"/>
          <p:nvPr/>
        </p:nvSpPr>
        <p:spPr>
          <a:xfrm>
            <a:off x="304800" y="946367"/>
            <a:ext cx="8305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Idea: Use similar training points when making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is/are the parameters?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it parametric or non-parametric?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1F02-D12E-4FCF-A086-723E5DCF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5" y="1592698"/>
            <a:ext cx="5812972" cy="33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1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E447-9190-422A-9A37-85A7E7FE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57" y="2090056"/>
            <a:ext cx="3586085" cy="312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3"/>
            <a:ext cx="8229600" cy="990600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Inputs X and output Y both in the data.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Recap: Supervised Learning</a:t>
            </a:r>
            <a:endParaRPr lang="en-US" sz="3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2CD62-AD66-4D68-B4E9-5CEE2657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2190875"/>
            <a:ext cx="293410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K-nearest neighbors in two dimensions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1F1EE-E059-471D-A04C-F24C71B2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44"/>
            <a:ext cx="9144000" cy="50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KNN: Training and Test Errors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2E60-4FFD-42D2-9BE6-6F7B73BE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55" y="896255"/>
            <a:ext cx="6897660" cy="52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1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61AE4E-25AA-731D-85DD-2B92A60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1" y="1370505"/>
            <a:ext cx="708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87407" y="0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/>
                <a:latin typeface="Helvetica" pitchFamily="2" charset="0"/>
              </a:rPr>
              <a:t>An example data set: Advertising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865E68-F964-B4A6-0409-173BF7E8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131833"/>
            <a:ext cx="5918419" cy="4501712"/>
          </a:xfrm>
        </p:spPr>
        <p:txBody>
          <a:bodyPr/>
          <a:lstStyle/>
          <a:p>
            <a:pPr lvl="1" indent="-342900"/>
            <a:r>
              <a:rPr lang="en-US" dirty="0">
                <a:solidFill>
                  <a:srgbClr val="064339"/>
                </a:solidFill>
              </a:rPr>
              <a:t>Sales of a product in 200 markets, along with spent on three type of ad.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Goal: Predict Sales based on amount spent in each type of advertising for </a:t>
            </a:r>
            <a:r>
              <a:rPr lang="en-US" dirty="0">
                <a:solidFill>
                  <a:srgbClr val="C00000"/>
                </a:solidFill>
              </a:rPr>
              <a:t>a new market.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FAC0F-AED3-7C36-BBA1-4E1288A1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1" y="990600"/>
            <a:ext cx="3109765" cy="4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7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27ADB3-8C14-4D71-9A42-2FF82B91CBFE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3500" dirty="0"/>
              <a:t>Predicting Failure time for a machine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4900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8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993" t="11258"/>
          <a:stretch/>
        </p:blipFill>
        <p:spPr>
          <a:xfrm>
            <a:off x="1228780" y="2677886"/>
            <a:ext cx="7522156" cy="2863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1765" y="348678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77156" y="348678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394075" y="4195446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5000"/>
              </a:srgbClr>
            </a:solidFill>
          </a:ln>
          <a:effectLst>
            <a:outerShdw blurRad="50800" dist="50800" dir="5400000" algn="ctr" rotWithShape="0">
              <a:schemeClr val="bg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389245" y="4201161"/>
            <a:ext cx="436880" cy="546735"/>
          </a:xfrm>
          <a:prstGeom prst="down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151380" y="4589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4897121" y="3197861"/>
            <a:ext cx="545465" cy="258445"/>
          </a:xfrm>
          <a:prstGeom prst="leftArrow">
            <a:avLst/>
          </a:prstGeom>
          <a:solidFill>
            <a:srgbClr val="006DD0">
              <a:alpha val="85000"/>
            </a:srgbClr>
          </a:solidFill>
          <a:ln>
            <a:solidFill>
              <a:srgbClr val="03159A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7350" y="280225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5819775" y="480441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/>
              <a:pPr/>
              <a:t>9</a:t>
            </a:fld>
            <a:endParaRPr lang="en-GB"/>
          </a:p>
        </p:txBody>
      </p:sp>
      <p:pic>
        <p:nvPicPr>
          <p:cNvPr id="25" name="Picture 2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9617" t="11708"/>
          <a:stretch/>
        </p:blipFill>
        <p:spPr>
          <a:xfrm>
            <a:off x="1197429" y="2692399"/>
            <a:ext cx="7553507" cy="2849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190" y="3495676"/>
            <a:ext cx="647700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2581" y="3495676"/>
            <a:ext cx="222885" cy="7207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2"/>
          <p:cNvSpPr/>
          <p:nvPr/>
        </p:nvSpPr>
        <p:spPr>
          <a:xfrm rot="13680000">
            <a:off x="3619500" y="420433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5"/>
          <p:cNvSpPr/>
          <p:nvPr/>
        </p:nvSpPr>
        <p:spPr>
          <a:xfrm rot="7620000">
            <a:off x="5614670" y="421005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2376805" y="459803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Observation Window</a:t>
            </a:r>
          </a:p>
        </p:txBody>
      </p:sp>
      <p:sp>
        <p:nvSpPr>
          <p:cNvPr id="9" name="Arrow: Left 7"/>
          <p:cNvSpPr/>
          <p:nvPr/>
        </p:nvSpPr>
        <p:spPr>
          <a:xfrm rot="19500000">
            <a:off x="5122546" y="3206751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92775" y="2811145"/>
            <a:ext cx="1463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Prediction Time 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045200" y="4813301"/>
            <a:ext cx="209544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+mn-ea"/>
              </a:rPr>
              <a:t>Prediction Window</a:t>
            </a:r>
            <a:endParaRPr lang="en-US"/>
          </a:p>
        </p:txBody>
      </p:sp>
      <p:sp>
        <p:nvSpPr>
          <p:cNvPr id="11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2"/>
          <p:cNvSpPr/>
          <p:nvPr/>
        </p:nvSpPr>
        <p:spPr>
          <a:xfrm rot="13680000">
            <a:off x="3619500" y="4204971"/>
            <a:ext cx="436880" cy="546735"/>
          </a:xfrm>
          <a:prstGeom prst="downArrow">
            <a:avLst/>
          </a:prstGeom>
          <a:solidFill>
            <a:srgbClr val="007FE6">
              <a:alpha val="85000"/>
            </a:srgbClr>
          </a:solidFill>
          <a:ln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5"/>
          <p:cNvSpPr/>
          <p:nvPr/>
        </p:nvSpPr>
        <p:spPr>
          <a:xfrm rot="7620000">
            <a:off x="5614670" y="4210686"/>
            <a:ext cx="436880" cy="546735"/>
          </a:xfrm>
          <a:prstGeom prst="down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7"/>
          <p:cNvSpPr/>
          <p:nvPr/>
        </p:nvSpPr>
        <p:spPr>
          <a:xfrm rot="19500000">
            <a:off x="5122546" y="3207386"/>
            <a:ext cx="545465" cy="258445"/>
          </a:xfrm>
          <a:prstGeom prst="leftArrow">
            <a:avLst/>
          </a:prstGeom>
          <a:solidFill>
            <a:srgbClr val="007FE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19496</TotalTime>
  <Words>1625</Words>
  <Application>Microsoft Macintosh PowerPoint</Application>
  <PresentationFormat>On-screen Show (4:3)</PresentationFormat>
  <Paragraphs>389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Gotham Book</vt:lpstr>
      <vt:lpstr>Gotham-Bold</vt:lpstr>
      <vt:lpstr>Arial</vt:lpstr>
      <vt:lpstr>Calibri</vt:lpstr>
      <vt:lpstr>Helvetica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186</cp:revision>
  <cp:lastPrinted>2010-09-08T13:46:11Z</cp:lastPrinted>
  <dcterms:created xsi:type="dcterms:W3CDTF">2015-02-19T18:04:32Z</dcterms:created>
  <dcterms:modified xsi:type="dcterms:W3CDTF">2023-01-11T04:00:40Z</dcterms:modified>
</cp:coreProperties>
</file>